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Thanh Nguyen" initials="DTN" lastIdx="1" clrIdx="0">
    <p:extLst>
      <p:ext uri="{19B8F6BF-5375-455C-9EA6-DF929625EA0E}">
        <p15:presenceInfo xmlns:p15="http://schemas.microsoft.com/office/powerpoint/2012/main" userId="818d867f59e435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57465" autoAdjust="0"/>
  </p:normalViewPr>
  <p:slideViewPr>
    <p:cSldViewPr snapToGrid="0">
      <p:cViewPr varScale="1">
        <p:scale>
          <a:sx n="54" d="100"/>
          <a:sy n="54" d="100"/>
        </p:scale>
        <p:origin x="1056"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215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20T08:59:30.48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ADB32-2035-4A27-9324-7E871CFE2587}" type="datetimeFigureOut">
              <a:rPr lang="en-US" smtClean="0"/>
              <a:t>11/20/2017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7E747-F57D-47B3-AD6A-F892A8191974}" type="slidenum">
              <a:rPr lang="en-US" smtClean="0"/>
              <a:t>‹#›</a:t>
            </a:fld>
            <a:endParaRPr lang="en-US"/>
          </a:p>
        </p:txBody>
      </p:sp>
    </p:spTree>
    <p:extLst>
      <p:ext uri="{BB962C8B-B14F-4D97-AF65-F5344CB8AC3E}">
        <p14:creationId xmlns:p14="http://schemas.microsoft.com/office/powerpoint/2010/main" val="227478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Lenovo, Intel, Huawei</a:t>
            </a:r>
          </a:p>
        </p:txBody>
      </p:sp>
      <p:sp>
        <p:nvSpPr>
          <p:cNvPr id="4" name="Slide Number Placeholder 3"/>
          <p:cNvSpPr>
            <a:spLocks noGrp="1"/>
          </p:cNvSpPr>
          <p:nvPr>
            <p:ph type="sldNum" sz="quarter" idx="10"/>
          </p:nvPr>
        </p:nvSpPr>
        <p:spPr/>
        <p:txBody>
          <a:bodyPr/>
          <a:lstStyle/>
          <a:p>
            <a:fld id="{E977E747-F57D-47B3-AD6A-F892A8191974}" type="slidenum">
              <a:rPr lang="en-US" smtClean="0"/>
              <a:t>2</a:t>
            </a:fld>
            <a:endParaRPr lang="en-US"/>
          </a:p>
        </p:txBody>
      </p:sp>
    </p:spTree>
    <p:extLst>
      <p:ext uri="{BB962C8B-B14F-4D97-AF65-F5344CB8AC3E}">
        <p14:creationId xmlns:p14="http://schemas.microsoft.com/office/powerpoint/2010/main" val="129279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Khách đặt 1 bộ các chi tiết</a:t>
            </a:r>
          </a:p>
          <a:p>
            <a:r>
              <a:rPr lang="en-US" dirty="0"/>
              <a:t>Khách đặt hàng ở đâu đó rồi muốn giao tới đâu đó</a:t>
            </a:r>
          </a:p>
          <a:p>
            <a:r>
              <a:rPr lang="en-US" dirty="0"/>
              <a:t>Quản lý hàng tồn kho toàn câu, lấy ví dụ</a:t>
            </a:r>
          </a:p>
          <a:p>
            <a:r>
              <a:rPr lang="en-US" dirty="0"/>
              <a:t>Không kiểm kê đ</a:t>
            </a:r>
            <a:r>
              <a:rPr lang="vi-VN" dirty="0"/>
              <a:t>ư</a:t>
            </a:r>
            <a:r>
              <a:rPr lang="en-US" dirty="0" err="1"/>
              <a:t>ợc</a:t>
            </a:r>
            <a:r>
              <a:rPr lang="en-US" dirty="0"/>
              <a:t> số liệu, họ muốn có những con số cụ thể</a:t>
            </a:r>
          </a:p>
          <a:p>
            <a:r>
              <a:rPr lang="en-US" dirty="0"/>
              <a:t>Cẩn giảm thiểu thời gian xoay vòng vốn</a:t>
            </a:r>
          </a:p>
          <a:p>
            <a:r>
              <a:rPr lang="en-US" sz="1200" kern="1200" dirty="0">
                <a:solidFill>
                  <a:schemeClr val="tx1"/>
                </a:solidFill>
                <a:effectLst/>
                <a:latin typeface="+mn-lt"/>
                <a:ea typeface="+mn-ea"/>
                <a:cs typeface="+mn-cs"/>
              </a:rPr>
              <a:t>Sự chia sẽ thông tin giữa TI và khách hàng, nhà cung cấp, đại lý là không có.</a:t>
            </a:r>
          </a:p>
          <a:p>
            <a:pPr lvl="0"/>
            <a:r>
              <a:rPr lang="en-US" sz="1200" kern="1200" dirty="0">
                <a:solidFill>
                  <a:schemeClr val="tx1"/>
                </a:solidFill>
                <a:effectLst/>
                <a:latin typeface="+mn-lt"/>
                <a:ea typeface="+mn-ea"/>
                <a:cs typeface="+mn-cs"/>
              </a:rPr>
              <a:t>Không thể kiểm kê được các chỉ số như thời gian, chi phí, tính linh hoạt, chất lượng, sự hao mòn thiết bị…</a:t>
            </a:r>
          </a:p>
          <a:p>
            <a:pPr lvl="0"/>
            <a:r>
              <a:rPr lang="en-US" sz="1200" kern="1200" dirty="0">
                <a:solidFill>
                  <a:schemeClr val="tx1"/>
                </a:solidFill>
                <a:effectLst/>
                <a:latin typeface="+mn-lt"/>
                <a:ea typeface="+mn-ea"/>
                <a:cs typeface="+mn-cs"/>
              </a:rPr>
              <a:t>Hao phí đến từ việc bảo trì và vận hành nhiều hệ thống riêng biệt.</a:t>
            </a:r>
          </a:p>
          <a:p>
            <a:pPr lvl="0"/>
            <a:r>
              <a:rPr lang="en-US" sz="1200" kern="1200" dirty="0">
                <a:solidFill>
                  <a:schemeClr val="tx1"/>
                </a:solidFill>
                <a:effectLst/>
                <a:latin typeface="+mn-lt"/>
                <a:ea typeface="+mn-ea"/>
                <a:cs typeface="+mn-cs"/>
              </a:rPr>
              <a:t>Không có khả năng kiểm kê toàn cầu.</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3</a:t>
            </a:fld>
            <a:endParaRPr lang="en-US"/>
          </a:p>
        </p:txBody>
      </p:sp>
    </p:spTree>
    <p:extLst>
      <p:ext uri="{BB962C8B-B14F-4D97-AF65-F5344CB8AC3E}">
        <p14:creationId xmlns:p14="http://schemas.microsoft.com/office/powerpoint/2010/main" val="369490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Có ý kiến cho rằng nhiều hệ thống thì linh hoạt h</a:t>
            </a:r>
            <a:r>
              <a:rPr lang="vi-VN" dirty="0"/>
              <a:t>ơ</a:t>
            </a:r>
            <a:r>
              <a:rPr lang="en-US" dirty="0"/>
              <a:t>n</a:t>
            </a:r>
          </a:p>
        </p:txBody>
      </p:sp>
      <p:sp>
        <p:nvSpPr>
          <p:cNvPr id="4" name="Slide Number Placeholder 3"/>
          <p:cNvSpPr>
            <a:spLocks noGrp="1"/>
          </p:cNvSpPr>
          <p:nvPr>
            <p:ph type="sldNum" sz="quarter" idx="10"/>
          </p:nvPr>
        </p:nvSpPr>
        <p:spPr/>
        <p:txBody>
          <a:bodyPr/>
          <a:lstStyle/>
          <a:p>
            <a:fld id="{E977E747-F57D-47B3-AD6A-F892A8191974}" type="slidenum">
              <a:rPr lang="en-US" smtClean="0"/>
              <a:t>4</a:t>
            </a:fld>
            <a:endParaRPr lang="en-US"/>
          </a:p>
        </p:txBody>
      </p:sp>
    </p:spTree>
    <p:extLst>
      <p:ext uri="{BB962C8B-B14F-4D97-AF65-F5344CB8AC3E}">
        <p14:creationId xmlns:p14="http://schemas.microsoft.com/office/powerpoint/2010/main" val="170354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Nhiều ng</a:t>
            </a:r>
            <a:r>
              <a:rPr lang="vi-VN" dirty="0"/>
              <a:t>ư</a:t>
            </a:r>
            <a:r>
              <a:rPr lang="en-US" dirty="0" err="1"/>
              <a:t>ời</a:t>
            </a:r>
            <a:r>
              <a:rPr lang="en-US" dirty="0"/>
              <a:t> đ</a:t>
            </a:r>
            <a:r>
              <a:rPr lang="vi-VN" dirty="0"/>
              <a:t>ư</a:t>
            </a:r>
            <a:r>
              <a:rPr lang="en-US" dirty="0" err="1"/>
              <a:t>ợc</a:t>
            </a:r>
            <a:r>
              <a:rPr lang="en-US" dirty="0"/>
              <a:t> điều động tới </a:t>
            </a:r>
            <a:r>
              <a:rPr lang="en-US" sz="1200" kern="1200" dirty="0">
                <a:solidFill>
                  <a:schemeClr val="tx1"/>
                </a:solidFill>
                <a:effectLst/>
                <a:latin typeface="+mn-lt"/>
                <a:ea typeface="+mn-ea"/>
                <a:cs typeface="+mn-cs"/>
              </a:rPr>
              <a:t>Andersen Consulting để đào tạo sử dụng hệ thống mới</a:t>
            </a:r>
          </a:p>
          <a:p>
            <a:r>
              <a:rPr lang="en-US" sz="1200" kern="1200" dirty="0">
                <a:solidFill>
                  <a:schemeClr val="tx1"/>
                </a:solidFill>
                <a:effectLst/>
                <a:latin typeface="+mn-lt"/>
                <a:ea typeface="+mn-ea"/>
                <a:cs typeface="+mn-cs"/>
              </a:rPr>
              <a:t>Sau đó quay lại đào tạo lại cho các nhân viên ở c</a:t>
            </a:r>
            <a:r>
              <a:rPr lang="vi-VN" sz="1200" kern="1200" dirty="0">
                <a:solidFill>
                  <a:schemeClr val="tx1"/>
                </a:solidFill>
                <a:effectLst/>
                <a:latin typeface="+mn-lt"/>
                <a:ea typeface="+mn-ea"/>
                <a:cs typeface="+mn-cs"/>
              </a:rPr>
              <a:t>ơ</a:t>
            </a:r>
            <a:r>
              <a:rPr lang="en-US" sz="1200" kern="1200" dirty="0">
                <a:solidFill>
                  <a:schemeClr val="tx1"/>
                </a:solidFill>
                <a:effectLst/>
                <a:latin typeface="+mn-lt"/>
                <a:ea typeface="+mn-ea"/>
                <a:cs typeface="+mn-cs"/>
              </a:rPr>
              <a:t> sở</a:t>
            </a:r>
          </a:p>
          <a:p>
            <a:r>
              <a:rPr lang="en-US" sz="1200" kern="1200" dirty="0">
                <a:solidFill>
                  <a:schemeClr val="tx1"/>
                </a:solidFill>
                <a:effectLst/>
                <a:latin typeface="+mn-lt"/>
                <a:ea typeface="+mn-ea"/>
                <a:cs typeface="+mn-cs"/>
              </a:rPr>
              <a:t>Lập 1 hệ thống giải đáp và báo lỗi cho hệ thống mới</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6</a:t>
            </a:fld>
            <a:endParaRPr lang="en-US"/>
          </a:p>
        </p:txBody>
      </p:sp>
    </p:spTree>
    <p:extLst>
      <p:ext uri="{BB962C8B-B14F-4D97-AF65-F5344CB8AC3E}">
        <p14:creationId xmlns:p14="http://schemas.microsoft.com/office/powerpoint/2010/main" val="41969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Hệ thống đạt được những mục tiêu đề ra sau 9 tháng triển khai, thơi gian đáp ứng vượt trên mong đợi, 90% giao dịch được đáp ứng mà không vượt quá 3 giây. Có 13,000 người dùng (10,000 của TI và 3000 bên ngoài) sử dụng hệ thống, với từ 300-1,700 người dùng liên tục. Hệ thống tích hợp cho phép TI sản xuất và cung cấp 120.000 đơn hàng mỗi tháng liên quan đến 45.000 thiết bị.</a:t>
            </a:r>
          </a:p>
          <a:p>
            <a:r>
              <a:rPr lang="en-US" sz="1200" kern="1200" dirty="0">
                <a:solidFill>
                  <a:schemeClr val="tx1"/>
                </a:solidFill>
                <a:effectLst/>
                <a:latin typeface="+mn-lt"/>
                <a:ea typeface="+mn-ea"/>
                <a:cs typeface="+mn-cs"/>
              </a:rPr>
              <a:t>Một số biện pháp đánh giá và các thông số được chỉ ra là:</a:t>
            </a:r>
          </a:p>
          <a:p>
            <a:pPr lvl="0"/>
            <a:r>
              <a:rPr lang="en-US" sz="1200" kern="1200" dirty="0">
                <a:solidFill>
                  <a:schemeClr val="tx1"/>
                </a:solidFill>
                <a:effectLst/>
                <a:latin typeface="+mn-lt"/>
                <a:ea typeface="+mn-ea"/>
                <a:cs typeface="+mn-cs"/>
              </a:rPr>
              <a:t>-Năng suất nhúng. Đã có một giai đoạn giảm năng suất. Với những thay đổi lớn, điều này được dự báo. TI biết rõ điều này và thảo luận với Andersen phương pháp để cải thiện vấn đề này. </a:t>
            </a:r>
          </a:p>
          <a:p>
            <a:pPr lvl="0"/>
            <a:r>
              <a:rPr lang="en-US" sz="1200" kern="1200" dirty="0">
                <a:solidFill>
                  <a:schemeClr val="tx1"/>
                </a:solidFill>
                <a:effectLst/>
                <a:latin typeface="+mn-lt"/>
                <a:ea typeface="+mn-ea"/>
                <a:cs typeface="+mn-cs"/>
              </a:rPr>
              <a:t>-Chuyển hàng đúng giờ. TI đã không đạt được mục tiêu giao hàng đúng thời gian. Thêm vào đó, điều kiện thị trường còn tạo ra nhiều đơn đặt hàng hơn là có thể cung cấp. Họ đang thiếu năng lực.</a:t>
            </a:r>
          </a:p>
          <a:p>
            <a:pPr lvl="0"/>
            <a:r>
              <a:rPr lang="en-US" sz="1200" kern="1200" dirty="0">
                <a:solidFill>
                  <a:schemeClr val="tx1"/>
                </a:solidFill>
                <a:effectLst/>
                <a:latin typeface="+mn-lt"/>
                <a:ea typeface="+mn-ea"/>
                <a:cs typeface="+mn-cs"/>
              </a:rPr>
              <a:t>-Một hệ thống toàn cầu đơn. Mô hình toàn cầu tích hợp đơn, đã được thành công, về cơ bản chuyển đổi cách kinh doanh được tiến hành tại TI.</a:t>
            </a:r>
          </a:p>
          <a:p>
            <a:pPr lvl="0"/>
            <a:r>
              <a:rPr lang="en-US" sz="1200" kern="1200" dirty="0">
                <a:solidFill>
                  <a:schemeClr val="tx1"/>
                </a:solidFill>
                <a:effectLst/>
                <a:latin typeface="+mn-lt"/>
                <a:ea typeface="+mn-ea"/>
                <a:cs typeface="+mn-cs"/>
              </a:rPr>
              <a:t>-Đáp ứng tốt hơn. Do khả năng Web của nó, hệ thống cũng được sử dụng bởi các đơn vị bên ngoài của TI, cụ thể là các nhà phân phối, khách hàng, nhà cung cấp và nhân viên bán hàng trên toàn thế giới. Khả năng này cho phép các hệ thống quản lý đơn hàng dễ sử dụng hơn cho khách hàng. Khách hàng không còn phải sử dụng các ứng dụng phần mềm TI cụ thể và / hoặc kết nối point-to-point.</a:t>
            </a:r>
          </a:p>
          <a:p>
            <a:pPr lvl="0"/>
            <a:r>
              <a:rPr lang="en-US" sz="1200" kern="1200" dirty="0">
                <a:solidFill>
                  <a:schemeClr val="tx1"/>
                </a:solidFill>
                <a:effectLst/>
                <a:latin typeface="+mn-lt"/>
                <a:ea typeface="+mn-ea"/>
                <a:cs typeface="+mn-cs"/>
              </a:rPr>
              <a:t>-Giảm hàng tồn kho. Một số nhà máy của TI đã báo cáo sản lượng tăng 5-10% và giảm 15% lượng hàng tồn kho trong quá trình sản xuất.</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8</a:t>
            </a:fld>
            <a:endParaRPr lang="en-US"/>
          </a:p>
        </p:txBody>
      </p:sp>
    </p:spTree>
    <p:extLst>
      <p:ext uri="{BB962C8B-B14F-4D97-AF65-F5344CB8AC3E}">
        <p14:creationId xmlns:p14="http://schemas.microsoft.com/office/powerpoint/2010/main" val="76426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AD55-5929-47CD-898E-C287BBDDF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B52D01-74D2-410F-A368-0737E0AFE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0B4E1-CC07-42A0-AC64-F4E90BF51D7B}"/>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AE250531-6D6D-4129-9155-C4418F69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8F3E3-5637-437B-B7E5-8FF5658A132C}"/>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427579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933B-1984-4B09-AB38-B92DB500F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A638F-4F6E-4AC4-BED3-9DC7C99C4A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034C4-8444-4B0A-881B-3CEB2D424358}"/>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E57060CD-81C8-4972-87D4-D557C1C94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2E37C-4F51-43B8-B93F-F984F2526C31}"/>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00682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FD4637-5B93-4B0C-B18A-F45574623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CFC83-F985-42E5-A857-73DE78E237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34A17-799B-47B8-9F67-9E2F464E10EB}"/>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9AE918F0-28C5-4E8F-A14E-E6C2A30EE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4BCD6-44A5-477C-93E0-A288FCC0411F}"/>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9622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1D82-6344-4DAE-8729-397ABA36E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5B5F35-E492-4774-897F-F066897E90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C8F03-55D8-4FF4-A86F-52E762E2B5A3}"/>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76C864E4-0C5E-41D3-A1CE-1E1AD46F0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4EC39-1FDF-478B-9C83-6BBB76A36F55}"/>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364216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AE88-3DE4-444B-9C25-3F3B072C4B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81BE3-E881-4B41-971B-F978F9E1C2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E95C3F-EBFB-4BC3-94D5-DAE76506772A}"/>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2348AE5C-3E1B-40A0-9AEF-2C9AE640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7255A-9F6C-4224-BEBF-2FC514458D8E}"/>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39911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FD80-CF44-4F9F-BA9A-2FB4C5FB9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68CF2F-B2A8-4255-A3F3-4D134CAE26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4AB69-51BE-4A6F-827A-88960498F9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5921AB-DF6A-4C74-A06B-59003642A01F}"/>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627FCA9F-B807-4782-8348-9D0D4FBDB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3D0B0E-F56A-4815-BAEB-C1E259EA6C57}"/>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45469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14EB-D8E2-4E85-BDB3-641440C7E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66040A-E5D2-4692-9DF2-F7BADACB9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71E70A-22EF-4AA6-AFFE-B563D88EB7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2AC478-A357-44B1-9DA8-7D43CE852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D49300-554D-45EA-88CE-08D80F3517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2E3463-EC93-4367-AB77-3081B701F2FE}"/>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8" name="Footer Placeholder 7">
            <a:extLst>
              <a:ext uri="{FF2B5EF4-FFF2-40B4-BE49-F238E27FC236}">
                <a16:creationId xmlns:a16="http://schemas.microsoft.com/office/drawing/2014/main" id="{B3FBD27E-AA74-4C22-A680-04C127153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7B66EE-7054-44CD-BE6D-1741234B54AC}"/>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96312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215E-F480-4A17-B65E-30AC8D0FE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F67FD-2D75-45D8-9024-78F5CDB6C51F}"/>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4" name="Footer Placeholder 3">
            <a:extLst>
              <a:ext uri="{FF2B5EF4-FFF2-40B4-BE49-F238E27FC236}">
                <a16:creationId xmlns:a16="http://schemas.microsoft.com/office/drawing/2014/main" id="{1121C4EB-6E67-47A5-88B2-96ED853D62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4A2A74-E8C6-4504-AE08-88C356BCFB95}"/>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3054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9B245-B229-4A19-8292-69C93E92AF09}"/>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3" name="Footer Placeholder 2">
            <a:extLst>
              <a:ext uri="{FF2B5EF4-FFF2-40B4-BE49-F238E27FC236}">
                <a16:creationId xmlns:a16="http://schemas.microsoft.com/office/drawing/2014/main" id="{5B07D4D0-8727-490E-99B1-E2F042523C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6CCB2-C2D7-496A-B7A5-E767F0BD4C6D}"/>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1735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38F9-AA41-4037-9469-493021191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00ACAA-9404-48DC-AC05-AA462D526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853536-4C55-4F65-A94E-7B3CFD3BA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008620-C019-4C7F-ACA5-9EE38612B789}"/>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74401964-FA05-4B8C-8901-49AD80E41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31AE8-690E-41FD-A206-77189EF7D31B}"/>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65524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D28D-C326-4F5E-8A4C-4BE39CF53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821C76-2B82-4DE5-83C8-F7116F2AE0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6FA37B-76E4-4BC9-BF77-863322E32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BF8C08-4505-4650-B443-08C520C85B4A}"/>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F9CBF780-9E68-497D-9626-116C022B8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5FA3E-4FCD-4BB4-9741-A05E301FFFDE}"/>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59040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2296E-CF51-4DE8-BBA6-0C5F115266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90EA30-91E1-49C8-84A5-AB9049667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4050C-E052-4F0B-997B-F989F7CF37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A520DBB8-238C-46AE-B97A-006179E7D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D373E-1144-42C0-8131-928D0D184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A1981-86B9-44EF-AFD2-154EE49AB75F}" type="slidenum">
              <a:rPr lang="en-US" smtClean="0"/>
              <a:t>‹#›</a:t>
            </a:fld>
            <a:endParaRPr lang="en-US"/>
          </a:p>
        </p:txBody>
      </p:sp>
    </p:spTree>
    <p:extLst>
      <p:ext uri="{BB962C8B-B14F-4D97-AF65-F5344CB8AC3E}">
        <p14:creationId xmlns:p14="http://schemas.microsoft.com/office/powerpoint/2010/main" val="1069394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70BA-39A6-45C5-AC15-8C49CDFE7BE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97F3CD5-FD76-4884-9003-A2339F8CD05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1501C781-E8BF-4751-BC7E-CEC4EAAD2BFF}"/>
              </a:ext>
            </a:extLst>
          </p:cNvPr>
          <p:cNvPicPr>
            <a:picLocks noChangeAspect="1"/>
          </p:cNvPicPr>
          <p:nvPr/>
        </p:nvPicPr>
        <p:blipFill>
          <a:blip r:embed="rId2"/>
          <a:stretch>
            <a:fillRect/>
          </a:stretch>
        </p:blipFill>
        <p:spPr>
          <a:xfrm>
            <a:off x="-1" y="14287"/>
            <a:ext cx="12439650" cy="6991350"/>
          </a:xfrm>
          <a:prstGeom prst="rect">
            <a:avLst/>
          </a:prstGeom>
        </p:spPr>
      </p:pic>
    </p:spTree>
    <p:extLst>
      <p:ext uri="{BB962C8B-B14F-4D97-AF65-F5344CB8AC3E}">
        <p14:creationId xmlns:p14="http://schemas.microsoft.com/office/powerpoint/2010/main" val="3681902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4FD0-624E-40B8-B5E9-7AB96BA1631B}"/>
              </a:ext>
            </a:extLst>
          </p:cNvPr>
          <p:cNvPicPr>
            <a:picLocks noChangeAspect="1"/>
          </p:cNvPicPr>
          <p:nvPr/>
        </p:nvPicPr>
        <p:blipFill>
          <a:blip r:embed="rId3"/>
          <a:stretch>
            <a:fillRect/>
          </a:stretch>
        </p:blipFill>
        <p:spPr>
          <a:xfrm>
            <a:off x="838200" y="442118"/>
            <a:ext cx="3905250" cy="1171575"/>
          </a:xfrm>
          <a:prstGeom prst="rect">
            <a:avLst/>
          </a:prstGeom>
        </p:spPr>
      </p:pic>
      <p:sp>
        <p:nvSpPr>
          <p:cNvPr id="3" name="Content Placeholder 2">
            <a:extLst>
              <a:ext uri="{FF2B5EF4-FFF2-40B4-BE49-F238E27FC236}">
                <a16:creationId xmlns:a16="http://schemas.microsoft.com/office/drawing/2014/main" id="{49920906-1403-4A21-A7C5-BF7C48B7ECF8}"/>
              </a:ext>
            </a:extLst>
          </p:cNvPr>
          <p:cNvSpPr>
            <a:spLocks noGrp="1"/>
          </p:cNvSpPr>
          <p:nvPr>
            <p:ph idx="1"/>
          </p:nvPr>
        </p:nvSpPr>
        <p:spPr/>
        <p:txBody>
          <a:bodyPr/>
          <a:lstStyle/>
          <a:p>
            <a:r>
              <a:rPr lang="en-US" dirty="0"/>
              <a:t>Là tập đoàn tầm cỡ thế giới trong lĩnh vực bán dẫn</a:t>
            </a:r>
          </a:p>
          <a:p>
            <a:r>
              <a:rPr lang="en-US" dirty="0"/>
              <a:t>Cung cấp các thiết bị xử lý tính hiệu kỹ thuật số, analog</a:t>
            </a:r>
          </a:p>
          <a:p>
            <a:r>
              <a:rPr lang="en-US" dirty="0"/>
              <a:t>Cung cấp dịch vụ xử lý ảnh số</a:t>
            </a:r>
          </a:p>
        </p:txBody>
      </p:sp>
      <p:pic>
        <p:nvPicPr>
          <p:cNvPr id="2" name="Picture 1">
            <a:extLst>
              <a:ext uri="{FF2B5EF4-FFF2-40B4-BE49-F238E27FC236}">
                <a16:creationId xmlns:a16="http://schemas.microsoft.com/office/drawing/2014/main" id="{76309F6C-88AA-48DD-947F-44B99D4DE337}"/>
              </a:ext>
            </a:extLst>
          </p:cNvPr>
          <p:cNvPicPr>
            <a:picLocks noChangeAspect="1"/>
          </p:cNvPicPr>
          <p:nvPr/>
        </p:nvPicPr>
        <p:blipFill>
          <a:blip r:embed="rId4"/>
          <a:stretch>
            <a:fillRect/>
          </a:stretch>
        </p:blipFill>
        <p:spPr>
          <a:xfrm>
            <a:off x="521697" y="3672023"/>
            <a:ext cx="3676650" cy="1238250"/>
          </a:xfrm>
          <a:prstGeom prst="rect">
            <a:avLst/>
          </a:prstGeom>
        </p:spPr>
      </p:pic>
      <p:pic>
        <p:nvPicPr>
          <p:cNvPr id="5" name="Picture 4">
            <a:extLst>
              <a:ext uri="{FF2B5EF4-FFF2-40B4-BE49-F238E27FC236}">
                <a16:creationId xmlns:a16="http://schemas.microsoft.com/office/drawing/2014/main" id="{F121B7A6-9C9B-4641-9971-45F53A73BFF9}"/>
              </a:ext>
            </a:extLst>
          </p:cNvPr>
          <p:cNvPicPr>
            <a:picLocks noChangeAspect="1"/>
          </p:cNvPicPr>
          <p:nvPr/>
        </p:nvPicPr>
        <p:blipFill>
          <a:blip r:embed="rId5"/>
          <a:stretch>
            <a:fillRect/>
          </a:stretch>
        </p:blipFill>
        <p:spPr>
          <a:xfrm>
            <a:off x="5136155" y="3491047"/>
            <a:ext cx="2857500" cy="1600200"/>
          </a:xfrm>
          <a:prstGeom prst="rect">
            <a:avLst/>
          </a:prstGeom>
        </p:spPr>
      </p:pic>
      <p:pic>
        <p:nvPicPr>
          <p:cNvPr id="6" name="Picture 5">
            <a:extLst>
              <a:ext uri="{FF2B5EF4-FFF2-40B4-BE49-F238E27FC236}">
                <a16:creationId xmlns:a16="http://schemas.microsoft.com/office/drawing/2014/main" id="{5D0AFC7E-A4F6-4F33-BD48-0E883A08B317}"/>
              </a:ext>
            </a:extLst>
          </p:cNvPr>
          <p:cNvPicPr>
            <a:picLocks noChangeAspect="1"/>
          </p:cNvPicPr>
          <p:nvPr/>
        </p:nvPicPr>
        <p:blipFill>
          <a:blip r:embed="rId6"/>
          <a:stretch>
            <a:fillRect/>
          </a:stretch>
        </p:blipFill>
        <p:spPr>
          <a:xfrm>
            <a:off x="9294768" y="3238635"/>
            <a:ext cx="2171700" cy="2105025"/>
          </a:xfrm>
          <a:prstGeom prst="rect">
            <a:avLst/>
          </a:prstGeom>
        </p:spPr>
      </p:pic>
      <p:pic>
        <p:nvPicPr>
          <p:cNvPr id="7" name="Picture 6">
            <a:extLst>
              <a:ext uri="{FF2B5EF4-FFF2-40B4-BE49-F238E27FC236}">
                <a16:creationId xmlns:a16="http://schemas.microsoft.com/office/drawing/2014/main" id="{A2F3E1B0-9FCA-4D03-814A-069BDD28CAF4}"/>
              </a:ext>
            </a:extLst>
          </p:cNvPr>
          <p:cNvPicPr>
            <a:picLocks noChangeAspect="1"/>
          </p:cNvPicPr>
          <p:nvPr/>
        </p:nvPicPr>
        <p:blipFill>
          <a:blip r:embed="rId7"/>
          <a:stretch>
            <a:fillRect/>
          </a:stretch>
        </p:blipFill>
        <p:spPr>
          <a:xfrm>
            <a:off x="3100123" y="4986271"/>
            <a:ext cx="2628900" cy="1733550"/>
          </a:xfrm>
          <a:prstGeom prst="rect">
            <a:avLst/>
          </a:prstGeom>
        </p:spPr>
      </p:pic>
    </p:spTree>
    <p:extLst>
      <p:ext uri="{BB962C8B-B14F-4D97-AF65-F5344CB8AC3E}">
        <p14:creationId xmlns:p14="http://schemas.microsoft.com/office/powerpoint/2010/main" val="3803131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5F87C-6EEB-4821-80C8-AAFCB593D586}"/>
              </a:ext>
            </a:extLst>
          </p:cNvPr>
          <p:cNvSpPr>
            <a:spLocks noGrp="1"/>
          </p:cNvSpPr>
          <p:nvPr>
            <p:ph type="title"/>
          </p:nvPr>
        </p:nvSpPr>
        <p:spPr/>
        <p:txBody>
          <a:bodyPr/>
          <a:lstStyle/>
          <a:p>
            <a:r>
              <a:rPr lang="en-US" dirty="0"/>
              <a:t>Nhận thấy thị </a:t>
            </a:r>
            <a:r>
              <a:rPr lang="en-US" dirty="0" err="1"/>
              <a:t>tr</a:t>
            </a:r>
            <a:r>
              <a:rPr lang="vi-VN" dirty="0"/>
              <a:t>ư</a:t>
            </a:r>
            <a:r>
              <a:rPr lang="en-US" dirty="0" err="1"/>
              <a:t>ờng</a:t>
            </a:r>
            <a:r>
              <a:rPr lang="en-US" dirty="0"/>
              <a:t> sẽ trở nên khốc liệt h</a:t>
            </a:r>
            <a:r>
              <a:rPr lang="vi-VN" dirty="0"/>
              <a:t>ơ</a:t>
            </a:r>
            <a:r>
              <a:rPr lang="en-US" dirty="0"/>
              <a:t>n</a:t>
            </a:r>
          </a:p>
        </p:txBody>
      </p:sp>
      <p:sp>
        <p:nvSpPr>
          <p:cNvPr id="6" name="Text Placeholder 5">
            <a:extLst>
              <a:ext uri="{FF2B5EF4-FFF2-40B4-BE49-F238E27FC236}">
                <a16:creationId xmlns:a16="http://schemas.microsoft.com/office/drawing/2014/main" id="{D8C2C668-4ED0-4626-8761-D71E71A9678E}"/>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Cạnh tranh từ các đối thủ lớn</a:t>
            </a:r>
          </a:p>
          <a:p>
            <a:pPr marL="285750" indent="-285750">
              <a:buFont typeface="Arial" panose="020B0604020202020204" pitchFamily="34" charset="0"/>
              <a:buChar char="•"/>
            </a:pPr>
            <a:r>
              <a:rPr lang="en-US" dirty="0"/>
              <a:t>Cạnh tranh từ các công ty khởi nghiệp</a:t>
            </a:r>
          </a:p>
          <a:p>
            <a:pPr marL="285750" indent="-285750">
              <a:buFont typeface="Arial" panose="020B0604020202020204" pitchFamily="34" charset="0"/>
              <a:buChar char="•"/>
            </a:pPr>
            <a:r>
              <a:rPr lang="en-US" dirty="0"/>
              <a:t>Cạnh tranh từ các công ty bán các sản phẩm t</a:t>
            </a:r>
            <a:r>
              <a:rPr lang="vi-VN" dirty="0"/>
              <a:t>ư</a:t>
            </a:r>
            <a:r>
              <a:rPr lang="en-US" dirty="0" err="1"/>
              <a:t>ơng</a:t>
            </a:r>
            <a:r>
              <a:rPr lang="en-US" dirty="0"/>
              <a:t> tự</a:t>
            </a:r>
          </a:p>
          <a:p>
            <a:pPr marL="285750" indent="-285750">
              <a:buFont typeface="Arial" panose="020B0604020202020204" pitchFamily="34" charset="0"/>
              <a:buChar char="•"/>
            </a:pPr>
            <a:r>
              <a:rPr lang="en-US" dirty="0"/>
              <a:t>Cạnh tranh về giá với các công ty ở các n</a:t>
            </a:r>
            <a:r>
              <a:rPr lang="vi-VN" dirty="0"/>
              <a:t>ư</a:t>
            </a:r>
            <a:r>
              <a:rPr lang="en-US" dirty="0" err="1"/>
              <a:t>ớc</a:t>
            </a:r>
            <a:r>
              <a:rPr lang="en-US" dirty="0"/>
              <a:t> đang phát triển</a:t>
            </a:r>
          </a:p>
          <a:p>
            <a:pPr marL="285750" indent="-285750">
              <a:buFont typeface="Arial" panose="020B0604020202020204" pitchFamily="34" charset="0"/>
              <a:buChar char="•"/>
            </a:pPr>
            <a:r>
              <a:rPr lang="en-US" dirty="0"/>
              <a:t>Sản phẩm cần đ</a:t>
            </a:r>
            <a:r>
              <a:rPr lang="vi-VN" dirty="0"/>
              <a:t>ư</a:t>
            </a:r>
            <a:r>
              <a:rPr lang="en-US" dirty="0" err="1"/>
              <a:t>ợc</a:t>
            </a:r>
            <a:r>
              <a:rPr lang="en-US" dirty="0"/>
              <a:t> custom</a:t>
            </a:r>
          </a:p>
          <a:p>
            <a:pPr marL="285750" indent="-285750">
              <a:buFont typeface="Arial" panose="020B0604020202020204" pitchFamily="34" charset="0"/>
              <a:buChar char="•"/>
            </a:pPr>
            <a:r>
              <a:rPr lang="en-US" dirty="0"/>
              <a:t>Đ</a:t>
            </a:r>
            <a:r>
              <a:rPr lang="vi-VN" dirty="0"/>
              <a:t>ơ</a:t>
            </a:r>
            <a:r>
              <a:rPr lang="en-US" dirty="0"/>
              <a:t>n hàng quốc tế</a:t>
            </a:r>
          </a:p>
          <a:p>
            <a:pPr marL="285750" indent="-285750">
              <a:buFont typeface="Arial" panose="020B0604020202020204" pitchFamily="34" charset="0"/>
              <a:buChar char="•"/>
            </a:pPr>
            <a:r>
              <a:rPr lang="en-US" dirty="0"/>
              <a:t>Đặt hàng theo bộ sản phẩm</a:t>
            </a:r>
          </a:p>
          <a:p>
            <a:pPr marL="285750" indent="-285750">
              <a:buFont typeface="Arial" panose="020B0604020202020204" pitchFamily="34" charset="0"/>
              <a:buChar char="•"/>
            </a:pPr>
            <a:r>
              <a:rPr lang="en-US" dirty="0"/>
              <a:t>Khách hàng muốn đ</a:t>
            </a:r>
            <a:r>
              <a:rPr lang="vi-VN" dirty="0"/>
              <a:t>ư</a:t>
            </a:r>
            <a:r>
              <a:rPr lang="en-US" dirty="0" err="1"/>
              <a:t>ợc</a:t>
            </a:r>
            <a:r>
              <a:rPr lang="en-US" dirty="0"/>
              <a:t> thao tác trên web</a:t>
            </a:r>
          </a:p>
          <a:p>
            <a:pPr marL="285750" indent="-285750">
              <a:buFont typeface="Arial" panose="020B0604020202020204" pitchFamily="34" charset="0"/>
              <a:buChar char="•"/>
            </a:pPr>
            <a:r>
              <a:rPr lang="en-US" dirty="0"/>
              <a:t>Nhà cung cấp/đại lý cần thêm thông tin</a:t>
            </a:r>
          </a:p>
          <a:p>
            <a:pPr marL="285750" indent="-285750">
              <a:buFont typeface="Arial" panose="020B0604020202020204" pitchFamily="34" charset="0"/>
              <a:buChar char="•"/>
            </a:pPr>
            <a:r>
              <a:rPr lang="en-US" dirty="0"/>
              <a:t>…</a:t>
            </a:r>
          </a:p>
        </p:txBody>
      </p:sp>
      <p:pic>
        <p:nvPicPr>
          <p:cNvPr id="10" name="Picture Placeholder 9">
            <a:extLst>
              <a:ext uri="{FF2B5EF4-FFF2-40B4-BE49-F238E27FC236}">
                <a16:creationId xmlns:a16="http://schemas.microsoft.com/office/drawing/2014/main" id="{AB30328B-870C-49CF-8A71-B4730B8E0D0A}"/>
              </a:ext>
            </a:extLst>
          </p:cNvPr>
          <p:cNvPicPr>
            <a:picLocks noGrp="1" noChangeAspect="1"/>
          </p:cNvPicPr>
          <p:nvPr>
            <p:ph type="pic" idx="1"/>
          </p:nvPr>
        </p:nvPicPr>
        <p:blipFill>
          <a:blip r:embed="rId3"/>
          <a:srcRect l="5780" r="5780"/>
          <a:stretch>
            <a:fillRect/>
          </a:stretch>
        </p:blipFill>
        <p:spPr>
          <a:prstGeom prst="rect">
            <a:avLst/>
          </a:prstGeom>
        </p:spPr>
      </p:pic>
    </p:spTree>
    <p:extLst>
      <p:ext uri="{BB962C8B-B14F-4D97-AF65-F5344CB8AC3E}">
        <p14:creationId xmlns:p14="http://schemas.microsoft.com/office/powerpoint/2010/main" val="2243482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FF80-3117-4AAF-B14A-D119F4B650B2}"/>
              </a:ext>
            </a:extLst>
          </p:cNvPr>
          <p:cNvSpPr>
            <a:spLocks noGrp="1"/>
          </p:cNvSpPr>
          <p:nvPr>
            <p:ph type="title"/>
          </p:nvPr>
        </p:nvSpPr>
        <p:spPr/>
        <p:txBody>
          <a:bodyPr/>
          <a:lstStyle/>
          <a:p>
            <a:r>
              <a:rPr lang="en-US" dirty="0"/>
              <a:t>Cần một cuộc cách mạng</a:t>
            </a:r>
          </a:p>
        </p:txBody>
      </p:sp>
      <p:pic>
        <p:nvPicPr>
          <p:cNvPr id="5" name="Picture Placeholder 4">
            <a:extLst>
              <a:ext uri="{FF2B5EF4-FFF2-40B4-BE49-F238E27FC236}">
                <a16:creationId xmlns:a16="http://schemas.microsoft.com/office/drawing/2014/main" id="{BAB4C952-E4AC-4673-B2C2-913BE0FFD6B3}"/>
              </a:ext>
            </a:extLst>
          </p:cNvPr>
          <p:cNvPicPr>
            <a:picLocks noGrp="1" noChangeAspect="1"/>
          </p:cNvPicPr>
          <p:nvPr>
            <p:ph type="pic" idx="1"/>
          </p:nvPr>
        </p:nvPicPr>
        <p:blipFill>
          <a:blip r:embed="rId3"/>
          <a:srcRect l="7869" r="7869"/>
          <a:stretch>
            <a:fillRect/>
          </a:stretch>
        </p:blipFill>
        <p:spPr>
          <a:prstGeom prst="rect">
            <a:avLst/>
          </a:prstGeom>
        </p:spPr>
      </p:pic>
      <p:sp>
        <p:nvSpPr>
          <p:cNvPr id="4" name="Text Placeholder 3">
            <a:extLst>
              <a:ext uri="{FF2B5EF4-FFF2-40B4-BE49-F238E27FC236}">
                <a16:creationId xmlns:a16="http://schemas.microsoft.com/office/drawing/2014/main" id="{9143A92B-17A5-47EB-8E34-577955EC647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Một hệ thống ERP</a:t>
            </a:r>
          </a:p>
          <a:p>
            <a:pPr marL="285750" indent="-285750">
              <a:buFont typeface="Arial" panose="020B0604020202020204" pitchFamily="34" charset="0"/>
              <a:buChar char="•"/>
            </a:pPr>
            <a:r>
              <a:rPr lang="en-US" dirty="0"/>
              <a:t>4 năm, 4 giai đoạn</a:t>
            </a:r>
          </a:p>
          <a:p>
            <a:pPr marL="285750" indent="-285750">
              <a:buFont typeface="Arial" panose="020B0604020202020204" pitchFamily="34" charset="0"/>
              <a:buChar char="•"/>
            </a:pPr>
            <a:r>
              <a:rPr lang="en-US" dirty="0"/>
              <a:t>250 triệu đô</a:t>
            </a:r>
          </a:p>
          <a:p>
            <a:pPr marL="285750" indent="-285750">
              <a:buFont typeface="Arial" panose="020B0604020202020204" pitchFamily="34" charset="0"/>
              <a:buChar char="•"/>
            </a:pPr>
            <a:r>
              <a:rPr lang="en-US" dirty="0"/>
              <a:t>Microsystems , SAP, I2, Andersen Consulting </a:t>
            </a:r>
            <a:br>
              <a:rPr lang="en-US" dirty="0"/>
            </a:br>
            <a:endParaRPr lang="en-US" dirty="0"/>
          </a:p>
        </p:txBody>
      </p:sp>
    </p:spTree>
    <p:extLst>
      <p:ext uri="{BB962C8B-B14F-4D97-AF65-F5344CB8AC3E}">
        <p14:creationId xmlns:p14="http://schemas.microsoft.com/office/powerpoint/2010/main" val="4289278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F5F3-0445-44AC-950A-2D7E54492C56}"/>
              </a:ext>
            </a:extLst>
          </p:cNvPr>
          <p:cNvSpPr>
            <a:spLocks noGrp="1"/>
          </p:cNvSpPr>
          <p:nvPr>
            <p:ph type="title"/>
          </p:nvPr>
        </p:nvSpPr>
        <p:spPr/>
        <p:txBody>
          <a:bodyPr/>
          <a:lstStyle/>
          <a:p>
            <a:r>
              <a:rPr lang="en-US" dirty="0"/>
              <a:t>ERP</a:t>
            </a:r>
          </a:p>
        </p:txBody>
      </p:sp>
      <p:pic>
        <p:nvPicPr>
          <p:cNvPr id="6" name="Picture Placeholder 5">
            <a:extLst>
              <a:ext uri="{FF2B5EF4-FFF2-40B4-BE49-F238E27FC236}">
                <a16:creationId xmlns:a16="http://schemas.microsoft.com/office/drawing/2014/main" id="{6C2621A7-D8D3-4DCE-AFC8-E25DD69F7C05}"/>
              </a:ext>
            </a:extLst>
          </p:cNvPr>
          <p:cNvPicPr>
            <a:picLocks noGrp="1" noChangeAspect="1"/>
          </p:cNvPicPr>
          <p:nvPr>
            <p:ph type="pic" idx="1"/>
          </p:nvPr>
        </p:nvPicPr>
        <p:blipFill>
          <a:blip r:embed="rId2"/>
          <a:srcRect l="7777" r="7777"/>
          <a:stretch>
            <a:fillRect/>
          </a:stretch>
        </p:blipFill>
        <p:spPr>
          <a:prstGeom prst="rect">
            <a:avLst/>
          </a:prstGeom>
        </p:spPr>
      </p:pic>
      <p:sp>
        <p:nvSpPr>
          <p:cNvPr id="4" name="Text Placeholder 3">
            <a:extLst>
              <a:ext uri="{FF2B5EF4-FFF2-40B4-BE49-F238E27FC236}">
                <a16:creationId xmlns:a16="http://schemas.microsoft.com/office/drawing/2014/main" id="{E0F1C1B8-6B09-4CEB-A386-5AF2C7FC2AFF}"/>
              </a:ext>
            </a:extLst>
          </p:cNvPr>
          <p:cNvSpPr>
            <a:spLocks noGrp="1"/>
          </p:cNvSpPr>
          <p:nvPr>
            <p:ph type="body" sz="half" idx="2"/>
          </p:nvPr>
        </p:nvSpPr>
        <p:spPr/>
        <p:txBody>
          <a:bodyPr>
            <a:normAutofit/>
          </a:bodyPr>
          <a:lstStyle/>
          <a:p>
            <a:pPr marL="285750" indent="-285750" algn="just">
              <a:buFont typeface="Arial" panose="020B0604020202020204" pitchFamily="34" charset="0"/>
              <a:buChar char="•"/>
            </a:pPr>
            <a:r>
              <a:rPr lang="en-US" dirty="0"/>
              <a:t>Q</a:t>
            </a:r>
            <a:r>
              <a:rPr lang="vi-VN" dirty="0"/>
              <a:t>uản lý những hoạt động/công việc </a:t>
            </a:r>
            <a:endParaRPr lang="en-US" dirty="0"/>
          </a:p>
          <a:p>
            <a:pPr marL="285750" indent="-285750" algn="just">
              <a:buFont typeface="Arial" panose="020B0604020202020204" pitchFamily="34" charset="0"/>
              <a:buChar char="•"/>
            </a:pPr>
            <a:r>
              <a:rPr lang="en-US" dirty="0"/>
              <a:t>Đ</a:t>
            </a:r>
            <a:r>
              <a:rPr lang="vi-VN" dirty="0"/>
              <a:t>ược chia ra làm những module nhỏ</a:t>
            </a:r>
            <a:endParaRPr lang="en-US" dirty="0"/>
          </a:p>
          <a:p>
            <a:pPr marL="285750" indent="-285750" algn="just">
              <a:buFont typeface="Arial" panose="020B0604020202020204" pitchFamily="34" charset="0"/>
              <a:buChar char="•"/>
            </a:pPr>
            <a:r>
              <a:rPr lang="en-US" dirty="0"/>
              <a:t>Đ</a:t>
            </a:r>
            <a:r>
              <a:rPr lang="vi-VN" dirty="0"/>
              <a:t>ều lấy dữ liệu từ một nguồn duy nhất</a:t>
            </a:r>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2006905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6C36-0809-47DB-8830-D1E265C0B97E}"/>
              </a:ext>
            </a:extLst>
          </p:cNvPr>
          <p:cNvSpPr>
            <a:spLocks noGrp="1"/>
          </p:cNvSpPr>
          <p:nvPr>
            <p:ph type="title"/>
          </p:nvPr>
        </p:nvSpPr>
        <p:spPr>
          <a:xfrm>
            <a:off x="839788" y="457200"/>
            <a:ext cx="5000180" cy="1600200"/>
          </a:xfrm>
        </p:spPr>
        <p:txBody>
          <a:bodyPr/>
          <a:lstStyle/>
          <a:p>
            <a:r>
              <a:rPr lang="en-US" dirty="0"/>
              <a:t>Các giai đoạn</a:t>
            </a:r>
          </a:p>
        </p:txBody>
      </p:sp>
      <p:pic>
        <p:nvPicPr>
          <p:cNvPr id="5" name="Picture Placeholder 4">
            <a:extLst>
              <a:ext uri="{FF2B5EF4-FFF2-40B4-BE49-F238E27FC236}">
                <a16:creationId xmlns:a16="http://schemas.microsoft.com/office/drawing/2014/main" id="{3A2083BA-E7B1-45D6-BDE7-96B10F275A84}"/>
              </a:ext>
            </a:extLst>
          </p:cNvPr>
          <p:cNvPicPr>
            <a:picLocks noGrp="1" noChangeAspect="1"/>
          </p:cNvPicPr>
          <p:nvPr>
            <p:ph type="pic" idx="1"/>
          </p:nvPr>
        </p:nvPicPr>
        <p:blipFill>
          <a:blip r:embed="rId3"/>
          <a:stretch>
            <a:fillRect/>
          </a:stretch>
        </p:blipFill>
        <p:spPr>
          <a:xfrm>
            <a:off x="6096000" y="1257300"/>
            <a:ext cx="5715000" cy="3781425"/>
          </a:xfrm>
          <a:prstGeom prst="rect">
            <a:avLst/>
          </a:prstGeom>
        </p:spPr>
      </p:pic>
      <p:sp>
        <p:nvSpPr>
          <p:cNvPr id="4" name="Text Placeholder 3">
            <a:extLst>
              <a:ext uri="{FF2B5EF4-FFF2-40B4-BE49-F238E27FC236}">
                <a16:creationId xmlns:a16="http://schemas.microsoft.com/office/drawing/2014/main" id="{9DE5F840-4EA5-4791-A439-35CB57B2C2CA}"/>
              </a:ext>
            </a:extLst>
          </p:cNvPr>
          <p:cNvSpPr>
            <a:spLocks noGrp="1"/>
          </p:cNvSpPr>
          <p:nvPr>
            <p:ph type="body" sz="half" idx="2"/>
          </p:nvPr>
        </p:nvSpPr>
        <p:spPr>
          <a:xfrm>
            <a:off x="839788" y="2057400"/>
            <a:ext cx="5000180" cy="3811588"/>
          </a:xfrm>
        </p:spPr>
        <p:txBody>
          <a:bodyPr/>
          <a:lstStyle/>
          <a:p>
            <a:pPr marL="342900" indent="-342900">
              <a:buFont typeface="+mj-lt"/>
              <a:buAutoNum type="arabicPeriod"/>
            </a:pPr>
            <a:r>
              <a:rPr lang="en-US" dirty="0"/>
              <a:t>Hệ thống lập kế hoạch I2</a:t>
            </a:r>
          </a:p>
          <a:p>
            <a:pPr marL="342900" indent="-342900">
              <a:buFont typeface="+mj-lt"/>
              <a:buAutoNum type="arabicPeriod"/>
            </a:pPr>
            <a:r>
              <a:rPr lang="en-US" dirty="0"/>
              <a:t>M</a:t>
            </a:r>
            <a:r>
              <a:rPr lang="vi-VN" dirty="0"/>
              <a:t>ô-đun quản</a:t>
            </a:r>
            <a:r>
              <a:rPr lang="en-US" dirty="0"/>
              <a:t> </a:t>
            </a:r>
            <a:r>
              <a:rPr lang="vi-VN" dirty="0"/>
              <a:t>lý vật tư và tạp vụ, mô-đun quản lý tài chính và báo cáo </a:t>
            </a:r>
            <a:endParaRPr lang="en-US" dirty="0"/>
          </a:p>
          <a:p>
            <a:pPr marL="342900" indent="-342900">
              <a:buFont typeface="+mj-lt"/>
              <a:buAutoNum type="arabicPeriod"/>
            </a:pPr>
            <a:r>
              <a:rPr lang="en-US" dirty="0"/>
              <a:t>Tích hợp mô-đun lập kế hoạch vào hệ thống</a:t>
            </a:r>
          </a:p>
          <a:p>
            <a:pPr marL="342900" indent="-342900">
              <a:buFont typeface="+mj-lt"/>
              <a:buAutoNum type="arabicPeriod"/>
            </a:pPr>
            <a:r>
              <a:rPr lang="en-US" dirty="0"/>
              <a:t>Chuyển đổi các hoạt động tài chính còn lại </a:t>
            </a:r>
            <a:br>
              <a:rPr lang="en-US" dirty="0"/>
            </a:br>
            <a:br>
              <a:rPr lang="vi-VN" dirty="0"/>
            </a:br>
            <a:r>
              <a:rPr lang="en-US" dirty="0"/>
              <a:t>Một hệ thống ERP cao cấp gồm lập kế hoạch và 7 mô-đun (tài chính, mua sắm và quản lý vật liệu, hậu cần, quy hoạch, bán hàng, và tiếp thị) </a:t>
            </a:r>
            <a:br>
              <a:rPr lang="en-US" dirty="0"/>
            </a:br>
            <a:endParaRPr lang="en-US" dirty="0"/>
          </a:p>
        </p:txBody>
      </p:sp>
    </p:spTree>
    <p:extLst>
      <p:ext uri="{BB962C8B-B14F-4D97-AF65-F5344CB8AC3E}">
        <p14:creationId xmlns:p14="http://schemas.microsoft.com/office/powerpoint/2010/main" val="475628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06CE03D-5967-4EAB-A953-446A39192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308" y="91440"/>
            <a:ext cx="8787384" cy="6675120"/>
          </a:xfrm>
        </p:spPr>
      </p:pic>
    </p:spTree>
    <p:extLst>
      <p:ext uri="{BB962C8B-B14F-4D97-AF65-F5344CB8AC3E}">
        <p14:creationId xmlns:p14="http://schemas.microsoft.com/office/powerpoint/2010/main" val="1662492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0768F50-85C8-4F7C-8FDF-9F0AB7BB87FC}"/>
              </a:ext>
            </a:extLst>
          </p:cNvPr>
          <p:cNvSpPr>
            <a:spLocks noGrp="1"/>
          </p:cNvSpPr>
          <p:nvPr>
            <p:ph type="title"/>
          </p:nvPr>
        </p:nvSpPr>
        <p:spPr/>
        <p:txBody>
          <a:bodyPr/>
          <a:lstStyle/>
          <a:p>
            <a:r>
              <a:rPr lang="en-US" dirty="0"/>
              <a:t>Kết quả triển khai</a:t>
            </a:r>
          </a:p>
        </p:txBody>
      </p:sp>
      <p:pic>
        <p:nvPicPr>
          <p:cNvPr id="19" name="Picture Placeholder 18">
            <a:extLst>
              <a:ext uri="{FF2B5EF4-FFF2-40B4-BE49-F238E27FC236}">
                <a16:creationId xmlns:a16="http://schemas.microsoft.com/office/drawing/2014/main" id="{3C34B33C-F908-4444-B0F3-B9F1F54417A7}"/>
              </a:ext>
            </a:extLst>
          </p:cNvPr>
          <p:cNvPicPr>
            <a:picLocks noGrp="1" noChangeAspect="1"/>
          </p:cNvPicPr>
          <p:nvPr>
            <p:ph type="pic" idx="1"/>
          </p:nvPr>
        </p:nvPicPr>
        <p:blipFill>
          <a:blip r:embed="rId3"/>
          <a:srcRect l="12459" r="12459"/>
          <a:stretch>
            <a:fillRect/>
          </a:stretch>
        </p:blipFill>
        <p:spPr>
          <a:prstGeom prst="rect">
            <a:avLst/>
          </a:prstGeom>
        </p:spPr>
      </p:pic>
      <p:sp>
        <p:nvSpPr>
          <p:cNvPr id="16" name="Text Placeholder 15">
            <a:extLst>
              <a:ext uri="{FF2B5EF4-FFF2-40B4-BE49-F238E27FC236}">
                <a16:creationId xmlns:a16="http://schemas.microsoft.com/office/drawing/2014/main" id="{90F2681E-C89C-43E7-8A24-2C9978D5A43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Giảm năng suất ?</a:t>
            </a:r>
          </a:p>
          <a:p>
            <a:pPr marL="285750" indent="-285750">
              <a:buFont typeface="Arial" panose="020B0604020202020204" pitchFamily="34" charset="0"/>
              <a:buChar char="•"/>
            </a:pPr>
            <a:r>
              <a:rPr lang="en-US" dirty="0"/>
              <a:t>Giao hàng trễ ? </a:t>
            </a:r>
          </a:p>
          <a:p>
            <a:pPr marL="285750" indent="-285750">
              <a:buFont typeface="Arial" panose="020B0604020202020204" pitchFamily="34" charset="0"/>
              <a:buChar char="•"/>
            </a:pPr>
            <a:r>
              <a:rPr lang="en-US" dirty="0"/>
              <a:t>Một hệ thống toàn cầu</a:t>
            </a:r>
          </a:p>
          <a:p>
            <a:pPr marL="285750" indent="-285750">
              <a:buFont typeface="Arial" panose="020B0604020202020204" pitchFamily="34" charset="0"/>
              <a:buChar char="•"/>
            </a:pPr>
            <a:r>
              <a:rPr lang="en-US" dirty="0"/>
              <a:t>Giảm tồn kho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75339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813</Words>
  <Application>Microsoft Office PowerPoint</Application>
  <PresentationFormat>Widescreen</PresentationFormat>
  <Paragraphs>59</Paragraphs>
  <Slides>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PowerPoint Presentation</vt:lpstr>
      <vt:lpstr>PowerPoint Presentation</vt:lpstr>
      <vt:lpstr>Nhận thấy thị trường sẽ trở nên khốc liệt hơn</vt:lpstr>
      <vt:lpstr>Cần một cuộc cách mạng</vt:lpstr>
      <vt:lpstr>ERP</vt:lpstr>
      <vt:lpstr>Các giai đoạn</vt:lpstr>
      <vt:lpstr>PowerPoint Presentation</vt:lpstr>
      <vt:lpstr>Kết quả triển khai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Thanh Nguyen</dc:creator>
  <cp:lastModifiedBy>Duy Thanh Nguyen</cp:lastModifiedBy>
  <cp:revision>20</cp:revision>
  <dcterms:created xsi:type="dcterms:W3CDTF">2017-11-19T03:16:42Z</dcterms:created>
  <dcterms:modified xsi:type="dcterms:W3CDTF">2017-11-20T03:31:02Z</dcterms:modified>
</cp:coreProperties>
</file>